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Nuni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Nunito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28eb86f3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28eb86f3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132b57d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d132b57d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1962df96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d1962df96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ab684464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ab684464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ab684464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dab684464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1998ad39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1998ad39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701d576fb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701d576fb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132b57d7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d132b57d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d132b57d7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d132b57d7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132b57d7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132b57d7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132b57d7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132b57d7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1962df96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1962df96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ab68446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ab68446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upport.apple.com/en-vn/guide/terminal/apd5265185d-f365-44cb-8b09-71a064a42125/mac" TargetMode="External"/><Relationship Id="rId4" Type="http://schemas.openxmlformats.org/officeDocument/2006/relationships/hyperlink" Target="https://canonical-ubuntu-wsl.readthedocs-hosted.com/en/latest/guides/install-ubuntu-wsl2/" TargetMode="External"/><Relationship Id="rId10" Type="http://schemas.openxmlformats.org/officeDocument/2006/relationships/hyperlink" Target="https://www.youtube.com/watch?v=oZcvqfWf_ps&amp;t=100s" TargetMode="External"/><Relationship Id="rId9" Type="http://schemas.openxmlformats.org/officeDocument/2006/relationships/hyperlink" Target="https://www.youtube.com/watch?v=KX85vZ3ANVk" TargetMode="External"/><Relationship Id="rId5" Type="http://schemas.openxmlformats.org/officeDocument/2006/relationships/hyperlink" Target="https://www.youtube.com/watch?v=ngJQPt-xEeo" TargetMode="External"/><Relationship Id="rId6" Type="http://schemas.openxmlformats.org/officeDocument/2006/relationships/hyperlink" Target="https://www.youtube.com/watch?v=b_tOialCSXE" TargetMode="External"/><Relationship Id="rId7" Type="http://schemas.openxmlformats.org/officeDocument/2006/relationships/hyperlink" Target="https://www.youtube.com/watch?v=oZcvqfWf_ps&amp;t=100s" TargetMode="External"/><Relationship Id="rId8" Type="http://schemas.openxmlformats.org/officeDocument/2006/relationships/hyperlink" Target="https://www.youtube.com/watch?v=GXxTxBPKecQ&amp;t=229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98150" y="1192650"/>
            <a:ext cx="8147700" cy="16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vi" sz="4300"/>
              <a:t>Ubuntu </a:t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vi" sz="4300"/>
              <a:t>and basic L</a:t>
            </a:r>
            <a:r>
              <a:rPr lang="vi" sz="4300"/>
              <a:t>inux </a:t>
            </a:r>
            <a:r>
              <a:rPr lang="vi" sz="4300"/>
              <a:t>command part 1</a:t>
            </a:r>
            <a:endParaRPr sz="43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935650" y="3114775"/>
            <a:ext cx="32727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/>
              <a:t>Nguyen Quang Khai</a:t>
            </a:r>
            <a:endParaRPr sz="15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/>
              <a:t>19/05/2024</a:t>
            </a:r>
            <a:endParaRPr sz="1500"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414300" y="76200"/>
            <a:ext cx="34542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vi" sz="1628"/>
              <a:t>Some ways to get the Terminal</a:t>
            </a:r>
            <a:endParaRPr b="1" sz="1628"/>
          </a:p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1032025" y="436200"/>
            <a:ext cx="681900" cy="45297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285125" y="4240475"/>
            <a:ext cx="945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a bit difficult to install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390250" y="340025"/>
            <a:ext cx="91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easy</a:t>
            </a:r>
            <a:r>
              <a:rPr lang="vi" sz="1500">
                <a:solidFill>
                  <a:schemeClr val="dk2"/>
                </a:solidFill>
              </a:rPr>
              <a:t> to install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1677875" y="394625"/>
            <a:ext cx="72603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1"/>
                </a:solidFill>
              </a:rPr>
              <a:t>1.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1"/>
                </a:solidFill>
              </a:rPr>
              <a:t>    macOS: How to open Terminal:  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1"/>
                </a:solidFill>
              </a:rPr>
              <a:t>            </a:t>
            </a:r>
            <a:r>
              <a:rPr lang="vi" sz="1100" u="sng">
                <a:solidFill>
                  <a:schemeClr val="hlink"/>
                </a:solidFill>
                <a:hlinkClick r:id="rId3"/>
              </a:rPr>
              <a:t>https://support.apple.com/en-vn/guide/terminal/apd5265185d-f365-44cb-8b09-71a064a42125/mac</a:t>
            </a:r>
            <a:r>
              <a:rPr lang="vi" sz="1100">
                <a:solidFill>
                  <a:schemeClr val="dk1"/>
                </a:solidFill>
              </a:rPr>
              <a:t> </a:t>
            </a:r>
            <a:r>
              <a:rPr lang="vi" sz="1300">
                <a:solidFill>
                  <a:schemeClr val="dk1"/>
                </a:solidFill>
              </a:rPr>
              <a:t> 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1"/>
                </a:solidFill>
              </a:rPr>
              <a:t>    </a:t>
            </a:r>
            <a:r>
              <a:rPr lang="vi" sz="1200">
                <a:solidFill>
                  <a:schemeClr val="dk1"/>
                </a:solidFill>
              </a:rPr>
              <a:t>Windows 10/11: </a:t>
            </a:r>
            <a:r>
              <a:rPr lang="vi" sz="1200">
                <a:solidFill>
                  <a:schemeClr val="dk1"/>
                </a:solidFill>
              </a:rPr>
              <a:t>Install Ubuntu on Windows Subsystem for Linux (WSL): Recommended for beginners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1"/>
                </a:solidFill>
              </a:rPr>
              <a:t>           </a:t>
            </a:r>
            <a:r>
              <a:rPr lang="vi" sz="1100" u="sng">
                <a:solidFill>
                  <a:schemeClr val="hlink"/>
                </a:solidFill>
                <a:hlinkClick r:id="rId4"/>
              </a:rPr>
              <a:t>https://canonical-ubuntu-wsl.readthedocs-hosted.com/en/latest/guides/install-ubuntu-wsl2/</a:t>
            </a:r>
            <a:r>
              <a:rPr lang="vi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1677875" y="1761925"/>
            <a:ext cx="65907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2. </a:t>
            </a:r>
            <a:r>
              <a:rPr lang="vi" sz="1200">
                <a:solidFill>
                  <a:schemeClr val="dk1"/>
                </a:solidFill>
              </a:rPr>
              <a:t>Install Ubuntu on virtual machine (VM): </a:t>
            </a:r>
            <a:endParaRPr sz="1200">
              <a:solidFill>
                <a:schemeClr val="dk1"/>
              </a:solidFill>
            </a:endParaRPr>
          </a:p>
          <a:p>
            <a:pPr indent="269999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Windows: </a:t>
            </a:r>
            <a:r>
              <a:rPr lang="vi" sz="1200">
                <a:solidFill>
                  <a:schemeClr val="dk1"/>
                </a:solidFill>
              </a:rPr>
              <a:t>Install Ubuntu on VirtualBox: </a:t>
            </a:r>
            <a:r>
              <a:rPr lang="vi" sz="1200" u="sng">
                <a:solidFill>
                  <a:schemeClr val="hlink"/>
                </a:solidFill>
                <a:hlinkClick r:id="rId5"/>
              </a:rPr>
              <a:t>https://www.youtube.com/watch?v=ngJQPt-xEeo</a:t>
            </a:r>
            <a:endParaRPr sz="1200">
              <a:solidFill>
                <a:schemeClr val="dk1"/>
              </a:solidFill>
            </a:endParaRPr>
          </a:p>
          <a:p>
            <a:pPr indent="269999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macOS: Install Ubuntu on VirtualBox: </a:t>
            </a:r>
            <a:r>
              <a:rPr lang="vi" sz="12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https://www.youtube.com/watch?v=b_tOialCSXE</a:t>
            </a:r>
            <a:r>
              <a:rPr lang="vi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1754075" y="2486400"/>
            <a:ext cx="6985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3</a:t>
            </a:r>
            <a:r>
              <a:rPr lang="vi" sz="1200">
                <a:solidFill>
                  <a:schemeClr val="dk1"/>
                </a:solidFill>
              </a:rPr>
              <a:t>. </a:t>
            </a:r>
            <a:r>
              <a:rPr lang="vi" sz="1200">
                <a:solidFill>
                  <a:schemeClr val="dk1"/>
                </a:solidFill>
              </a:rPr>
              <a:t>Install Ubuntu on physical computer: Best for long term use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       Delete Windows &amp; install Ubuntu: </a:t>
            </a:r>
            <a:r>
              <a:rPr lang="vi" sz="1200" u="sng">
                <a:solidFill>
                  <a:schemeClr val="hlink"/>
                </a:solidFill>
                <a:hlinkClick r:id="rId7"/>
              </a:rPr>
              <a:t>https://www.youtube.com/watch?v=oZcvqfWf_ps&amp;t=100s</a:t>
            </a:r>
            <a:r>
              <a:rPr lang="vi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       </a:t>
            </a:r>
            <a:r>
              <a:rPr lang="vi" sz="1200">
                <a:solidFill>
                  <a:schemeClr val="dk1"/>
                </a:solidFill>
              </a:rPr>
              <a:t>If you don't want to delete windows:</a:t>
            </a:r>
            <a:endParaRPr sz="1200">
              <a:solidFill>
                <a:schemeClr val="dk1"/>
              </a:solidFill>
            </a:endParaRPr>
          </a:p>
          <a:p>
            <a:pPr indent="0" lvl="0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 </a:t>
            </a:r>
            <a:r>
              <a:rPr lang="vi" sz="1200">
                <a:solidFill>
                  <a:schemeClr val="dk1"/>
                </a:solidFill>
              </a:rPr>
              <a:t>or</a:t>
            </a:r>
            <a:r>
              <a:rPr lang="vi" sz="1200">
                <a:solidFill>
                  <a:schemeClr val="dk1"/>
                </a:solidFill>
              </a:rPr>
              <a:t>  a) </a:t>
            </a:r>
            <a:r>
              <a:rPr lang="vi" sz="1200">
                <a:solidFill>
                  <a:schemeClr val="dk1"/>
                </a:solidFill>
              </a:rPr>
              <a:t>Dual boot: Ubuntu and Windows on the same hard drive:    </a:t>
            </a:r>
            <a:endParaRPr sz="1200">
              <a:solidFill>
                <a:schemeClr val="dk1"/>
              </a:solidFill>
            </a:endParaRPr>
          </a:p>
          <a:p>
            <a:pPr indent="0" lvl="0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            </a:t>
            </a:r>
            <a:r>
              <a:rPr lang="vi" sz="1200" u="sng">
                <a:solidFill>
                  <a:schemeClr val="hlink"/>
                </a:solidFill>
                <a:hlinkClick r:id="rId8"/>
              </a:rPr>
              <a:t>https://www.youtube.com/watch?v=GXxTxBPKecQ&amp;t=229s</a:t>
            </a:r>
            <a:r>
              <a:rPr lang="vi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 or  b) Dual boot: Ubuntu and Windows on the separate hard drive: </a:t>
            </a:r>
            <a:endParaRPr sz="1200">
              <a:solidFill>
                <a:schemeClr val="dk1"/>
              </a:solidFill>
            </a:endParaRPr>
          </a:p>
          <a:p>
            <a:pPr indent="0" lvl="0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          (Ubuntu on hard drive 1, Windows on hard drive 2)</a:t>
            </a:r>
            <a:endParaRPr sz="1200">
              <a:solidFill>
                <a:schemeClr val="dk1"/>
              </a:solidFill>
            </a:endParaRPr>
          </a:p>
          <a:p>
            <a:pPr indent="0" lvl="0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           </a:t>
            </a:r>
            <a:r>
              <a:rPr lang="vi" sz="1200" u="sng">
                <a:solidFill>
                  <a:schemeClr val="hlink"/>
                </a:solidFill>
                <a:hlinkClick r:id="rId9"/>
              </a:rPr>
              <a:t>https://www.youtube.com/watch?v=KX85vZ3ANVk</a:t>
            </a:r>
            <a:r>
              <a:rPr lang="vi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Recommended method b) if you want dual-boot.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200">
                <a:solidFill>
                  <a:srgbClr val="FF0000"/>
                </a:solidFill>
              </a:rPr>
              <a:t>     Warning:</a:t>
            </a:r>
            <a:r>
              <a:rPr b="1" lang="vi" sz="1200">
                <a:solidFill>
                  <a:schemeClr val="dk2"/>
                </a:solidFill>
              </a:rPr>
              <a:t> </a:t>
            </a:r>
            <a:r>
              <a:rPr b="1" lang="vi" sz="1200">
                <a:solidFill>
                  <a:srgbClr val="FF0000"/>
                </a:solidFill>
              </a:rPr>
              <a:t>backup your data before install!!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200">
                <a:solidFill>
                  <a:srgbClr val="FF0000"/>
                </a:solidFill>
              </a:rPr>
              <a:t>     </a:t>
            </a:r>
            <a:r>
              <a:rPr lang="vi" sz="1200">
                <a:solidFill>
                  <a:schemeClr val="dk1"/>
                </a:solidFill>
              </a:rPr>
              <a:t>More reference: </a:t>
            </a:r>
            <a:r>
              <a:rPr lang="vi" sz="12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https://www.youtube.com/watch?v=oZcvqfWf_ps&amp;t=100s</a:t>
            </a:r>
            <a:r>
              <a:rPr lang="vi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 rotWithShape="1">
          <a:blip r:embed="rId3">
            <a:alphaModFix/>
          </a:blip>
          <a:srcRect b="4791" l="0" r="0" t="12734"/>
          <a:stretch/>
        </p:blipFill>
        <p:spPr>
          <a:xfrm>
            <a:off x="2057200" y="417475"/>
            <a:ext cx="4154050" cy="4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5652775" y="4820400"/>
            <a:ext cx="302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chemeClr val="dk1"/>
                </a:solidFill>
                <a:highlight>
                  <a:srgbClr val="FFFFFF"/>
                </a:highlight>
              </a:rPr>
              <a:t>https://x.com/bytebytego/status/1764911444993495121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3728523" y="1677195"/>
            <a:ext cx="82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800">
                <a:solidFill>
                  <a:srgbClr val="FFFF00"/>
                </a:solidFill>
                <a:highlight>
                  <a:srgbClr val="000000"/>
                </a:highlight>
              </a:rPr>
              <a:t>Root</a:t>
            </a:r>
            <a:endParaRPr b="1" sz="800">
              <a:solidFill>
                <a:srgbClr val="FFFF00"/>
              </a:solidFill>
              <a:highlight>
                <a:srgbClr val="0000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800">
                <a:solidFill>
                  <a:srgbClr val="FFFF00"/>
                </a:solidFill>
                <a:highlight>
                  <a:srgbClr val="000000"/>
                </a:highlight>
              </a:rPr>
              <a:t>directory</a:t>
            </a:r>
            <a:endParaRPr b="1" sz="80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2988975" y="0"/>
            <a:ext cx="208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Linux file systems  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235241" y="1893630"/>
            <a:ext cx="192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FF0000"/>
                </a:solidFill>
              </a:rPr>
              <a:t>user_name</a:t>
            </a:r>
            <a:r>
              <a:rPr lang="vi" sz="1200">
                <a:solidFill>
                  <a:schemeClr val="dk2"/>
                </a:solidFill>
              </a:rPr>
              <a:t> directory (or folder):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235250" y="2307435"/>
            <a:ext cx="1759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/home/khainguyen/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/home/vanA/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/home/vanB/</a:t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163" name="Google Shape;163;p23"/>
          <p:cNvCxnSpPr>
            <a:stCxn id="156" idx="1"/>
          </p:cNvCxnSpPr>
          <p:nvPr/>
        </p:nvCxnSpPr>
        <p:spPr>
          <a:xfrm flipH="1">
            <a:off x="1546000" y="2576713"/>
            <a:ext cx="511200" cy="12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3"/>
          <p:cNvCxnSpPr>
            <a:stCxn id="156" idx="1"/>
          </p:cNvCxnSpPr>
          <p:nvPr/>
        </p:nvCxnSpPr>
        <p:spPr>
          <a:xfrm rot="10800000">
            <a:off x="1799500" y="2510113"/>
            <a:ext cx="257700" cy="6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3"/>
          <p:cNvCxnSpPr>
            <a:stCxn id="156" idx="1"/>
          </p:cNvCxnSpPr>
          <p:nvPr/>
        </p:nvCxnSpPr>
        <p:spPr>
          <a:xfrm flipH="1">
            <a:off x="1515700" y="2576713"/>
            <a:ext cx="541500" cy="27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3"/>
          <p:cNvSpPr txBox="1"/>
          <p:nvPr/>
        </p:nvSpPr>
        <p:spPr>
          <a:xfrm>
            <a:off x="6446250" y="1677200"/>
            <a:ext cx="2574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The root directory is a special directory that contains all of the other files and directories on the computer. The root directory is specified as a / at the beginning of a path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150" y="920624"/>
            <a:ext cx="7368629" cy="11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37825" y="156900"/>
            <a:ext cx="34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2"/>
                </a:solidFill>
              </a:rPr>
              <a:t>When opening the terminal, </a:t>
            </a:r>
            <a:r>
              <a:rPr b="1" lang="vi">
                <a:solidFill>
                  <a:srgbClr val="FF0000"/>
                </a:solidFill>
              </a:rPr>
              <a:t>default</a:t>
            </a:r>
            <a:r>
              <a:rPr b="1" lang="vi">
                <a:solidFill>
                  <a:schemeClr val="dk2"/>
                </a:solidFill>
              </a:rPr>
              <a:t>: 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632475" y="2252775"/>
            <a:ext cx="13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user_name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75" name="Google Shape;175;p24"/>
          <p:cNvCxnSpPr/>
          <p:nvPr/>
        </p:nvCxnSpPr>
        <p:spPr>
          <a:xfrm flipH="1">
            <a:off x="1314750" y="1684950"/>
            <a:ext cx="652800" cy="668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4"/>
          <p:cNvSpPr txBox="1"/>
          <p:nvPr/>
        </p:nvSpPr>
        <p:spPr>
          <a:xfrm>
            <a:off x="2004375" y="2252775"/>
            <a:ext cx="161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host name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77" name="Google Shape;177;p24"/>
          <p:cNvCxnSpPr/>
          <p:nvPr/>
        </p:nvCxnSpPr>
        <p:spPr>
          <a:xfrm flipH="1">
            <a:off x="2666900" y="1656575"/>
            <a:ext cx="841800" cy="715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4"/>
          <p:cNvCxnSpPr/>
          <p:nvPr/>
        </p:nvCxnSpPr>
        <p:spPr>
          <a:xfrm>
            <a:off x="4132725" y="1561475"/>
            <a:ext cx="178500" cy="81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4"/>
          <p:cNvSpPr txBox="1"/>
          <p:nvPr/>
        </p:nvSpPr>
        <p:spPr>
          <a:xfrm>
            <a:off x="3524275" y="2266775"/>
            <a:ext cx="3605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The tilde ( ~ ) represents the home directory of the currently logged in ‘user_name’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7024875" y="2107625"/>
            <a:ext cx="7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cursor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81" name="Google Shape;181;p24"/>
          <p:cNvCxnSpPr/>
          <p:nvPr/>
        </p:nvCxnSpPr>
        <p:spPr>
          <a:xfrm>
            <a:off x="4680550" y="1701050"/>
            <a:ext cx="2260200" cy="54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9575" y="3539841"/>
            <a:ext cx="5950224" cy="100915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76200" y="3136638"/>
            <a:ext cx="888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This case, user_name is </a:t>
            </a:r>
            <a:r>
              <a:rPr lang="vi" sz="1500">
                <a:solidFill>
                  <a:srgbClr val="FF0000"/>
                </a:solidFill>
              </a:rPr>
              <a:t>khainguyen</a:t>
            </a:r>
            <a:r>
              <a:rPr lang="vi" sz="1500">
                <a:solidFill>
                  <a:schemeClr val="dk2"/>
                </a:solidFill>
              </a:rPr>
              <a:t>, so the path is: /home/khainguyen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1907275" y="4490725"/>
            <a:ext cx="507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To print the current path, type the command: </a:t>
            </a:r>
            <a:r>
              <a:rPr lang="vi">
                <a:solidFill>
                  <a:schemeClr val="dk2"/>
                </a:solidFill>
                <a:highlight>
                  <a:schemeClr val="lt2"/>
                </a:highlight>
              </a:rPr>
              <a:t>pwd </a:t>
            </a:r>
            <a:endParaRPr>
              <a:solidFill>
                <a:schemeClr val="dk2"/>
              </a:solidFill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,then hitting the ENTER key on keyboard to run the command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5">
            <a:alphaModFix/>
          </a:blip>
          <a:srcRect b="16576" l="14855" r="65016" t="17797"/>
          <a:stretch/>
        </p:blipFill>
        <p:spPr>
          <a:xfrm>
            <a:off x="1528400" y="4039950"/>
            <a:ext cx="178500" cy="581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4"/>
          <p:cNvCxnSpPr>
            <a:endCxn id="185" idx="1"/>
          </p:cNvCxnSpPr>
          <p:nvPr/>
        </p:nvCxnSpPr>
        <p:spPr>
          <a:xfrm rot="5400000">
            <a:off x="1369550" y="4008862"/>
            <a:ext cx="480900" cy="163200"/>
          </a:xfrm>
          <a:prstGeom prst="curvedConnector4">
            <a:avLst>
              <a:gd fmla="val 3959" name="adj1"/>
              <a:gd fmla="val 24591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4"/>
          <p:cNvSpPr txBox="1"/>
          <p:nvPr/>
        </p:nvSpPr>
        <p:spPr>
          <a:xfrm>
            <a:off x="762825" y="3898125"/>
            <a:ext cx="59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0000"/>
                </a:solidFill>
              </a:rPr>
              <a:t>ENTER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0" y="1185000"/>
            <a:ext cx="88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125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endParaRPr b="1" i="1" sz="125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125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prompt</a:t>
            </a:r>
            <a:endParaRPr b="1" sz="1700">
              <a:solidFill>
                <a:schemeClr val="accent5"/>
              </a:solidFill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991425" y="519550"/>
            <a:ext cx="421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tell you the computer is ready to accept a command</a:t>
            </a:r>
            <a:endParaRPr sz="1200"/>
          </a:p>
        </p:txBody>
      </p:sp>
      <p:cxnSp>
        <p:nvCxnSpPr>
          <p:cNvPr id="190" name="Google Shape;190;p24"/>
          <p:cNvCxnSpPr>
            <a:stCxn id="188" idx="3"/>
            <a:endCxn id="188" idx="3"/>
          </p:cNvCxnSpPr>
          <p:nvPr/>
        </p:nvCxnSpPr>
        <p:spPr>
          <a:xfrm>
            <a:off x="880200" y="14697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4"/>
          <p:cNvCxnSpPr>
            <a:stCxn id="189" idx="1"/>
            <a:endCxn id="188" idx="0"/>
          </p:cNvCxnSpPr>
          <p:nvPr/>
        </p:nvCxnSpPr>
        <p:spPr>
          <a:xfrm flipH="1">
            <a:off x="440025" y="704200"/>
            <a:ext cx="551400" cy="480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4"/>
          <p:cNvSpPr txBox="1"/>
          <p:nvPr/>
        </p:nvSpPr>
        <p:spPr>
          <a:xfrm>
            <a:off x="6049400" y="45555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stands for ‘</a:t>
            </a:r>
            <a:r>
              <a:rPr lang="vi" sz="10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vi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rint </a:t>
            </a:r>
            <a:r>
              <a:rPr lang="vi" sz="10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vi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orking </a:t>
            </a:r>
            <a:r>
              <a:rPr lang="vi" sz="10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vi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irectory’</a:t>
            </a:r>
            <a:endParaRPr sz="1000"/>
          </a:p>
        </p:txBody>
      </p:sp>
      <p:cxnSp>
        <p:nvCxnSpPr>
          <p:cNvPr id="193" name="Google Shape;193;p24"/>
          <p:cNvCxnSpPr/>
          <p:nvPr/>
        </p:nvCxnSpPr>
        <p:spPr>
          <a:xfrm>
            <a:off x="5899125" y="4672725"/>
            <a:ext cx="226800" cy="4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4"/>
          <p:cNvCxnSpPr/>
          <p:nvPr/>
        </p:nvCxnSpPr>
        <p:spPr>
          <a:xfrm>
            <a:off x="1021500" y="1675500"/>
            <a:ext cx="1843800" cy="9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4"/>
          <p:cNvCxnSpPr/>
          <p:nvPr/>
        </p:nvCxnSpPr>
        <p:spPr>
          <a:xfrm>
            <a:off x="3158875" y="1647125"/>
            <a:ext cx="671100" cy="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4"/>
          <p:cNvSpPr/>
          <p:nvPr/>
        </p:nvSpPr>
        <p:spPr>
          <a:xfrm>
            <a:off x="1024725" y="1248950"/>
            <a:ext cx="3410700" cy="3693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24"/>
          <p:cNvCxnSpPr/>
          <p:nvPr/>
        </p:nvCxnSpPr>
        <p:spPr>
          <a:xfrm flipH="1" rot="10800000">
            <a:off x="4393550" y="707025"/>
            <a:ext cx="1227300" cy="598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4"/>
          <p:cNvSpPr txBox="1"/>
          <p:nvPr/>
        </p:nvSpPr>
        <p:spPr>
          <a:xfrm>
            <a:off x="5544650" y="355975"/>
            <a:ext cx="233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FF0000"/>
                </a:solidFill>
              </a:rPr>
              <a:t>$</a:t>
            </a:r>
            <a:r>
              <a:rPr lang="vi" sz="1600">
                <a:solidFill>
                  <a:schemeClr val="dk2"/>
                </a:solidFill>
              </a:rPr>
              <a:t> means non-root user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5"/>
          <p:cNvPicPr preferRelativeResize="0"/>
          <p:nvPr/>
        </p:nvPicPr>
        <p:blipFill rotWithShape="1">
          <a:blip r:embed="rId3">
            <a:alphaModFix/>
          </a:blip>
          <a:srcRect b="0" l="0" r="1419" t="0"/>
          <a:stretch/>
        </p:blipFill>
        <p:spPr>
          <a:xfrm>
            <a:off x="376825" y="2000450"/>
            <a:ext cx="6691826" cy="55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117063" y="215225"/>
            <a:ext cx="54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1"/>
                </a:solidFill>
              </a:rPr>
              <a:t>A basic command, could be: 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1828025" y="2831800"/>
            <a:ext cx="1909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>
                <a:solidFill>
                  <a:srgbClr val="FF0000"/>
                </a:solidFill>
              </a:rPr>
              <a:t>command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(must have)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4602313" y="3111750"/>
            <a:ext cx="1413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rgbClr val="FF0000"/>
                </a:solidFill>
              </a:rPr>
              <a:t>option/flag</a:t>
            </a:r>
            <a:endParaRPr b="1" sz="16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(optional)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hyphen-prefixed characters</a:t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207" name="Google Shape;207;p25"/>
          <p:cNvCxnSpPr/>
          <p:nvPr/>
        </p:nvCxnSpPr>
        <p:spPr>
          <a:xfrm flipH="1">
            <a:off x="3348025" y="2485300"/>
            <a:ext cx="1520100" cy="480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5"/>
          <p:cNvCxnSpPr/>
          <p:nvPr/>
        </p:nvCxnSpPr>
        <p:spPr>
          <a:xfrm>
            <a:off x="4685025" y="2485300"/>
            <a:ext cx="388800" cy="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5"/>
          <p:cNvCxnSpPr/>
          <p:nvPr/>
        </p:nvCxnSpPr>
        <p:spPr>
          <a:xfrm>
            <a:off x="5387275" y="2489025"/>
            <a:ext cx="339900" cy="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5"/>
          <p:cNvCxnSpPr/>
          <p:nvPr/>
        </p:nvCxnSpPr>
        <p:spPr>
          <a:xfrm flipH="1">
            <a:off x="5314663" y="2492650"/>
            <a:ext cx="237000" cy="690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5"/>
          <p:cNvCxnSpPr>
            <a:stCxn id="212" idx="0"/>
          </p:cNvCxnSpPr>
          <p:nvPr/>
        </p:nvCxnSpPr>
        <p:spPr>
          <a:xfrm>
            <a:off x="5974775" y="2495200"/>
            <a:ext cx="1106400" cy="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5"/>
          <p:cNvCxnSpPr/>
          <p:nvPr/>
        </p:nvCxnSpPr>
        <p:spPr>
          <a:xfrm>
            <a:off x="6433125" y="2490850"/>
            <a:ext cx="1027800" cy="73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5"/>
          <p:cNvSpPr txBox="1"/>
          <p:nvPr/>
        </p:nvSpPr>
        <p:spPr>
          <a:xfrm>
            <a:off x="7118925" y="3126550"/>
            <a:ext cx="1413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rgbClr val="FF0000"/>
                </a:solidFill>
              </a:rPr>
              <a:t>parameter</a:t>
            </a:r>
            <a:endParaRPr b="1" sz="16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(optional)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15" name="Google Shape;215;p25"/>
          <p:cNvSpPr/>
          <p:nvPr/>
        </p:nvSpPr>
        <p:spPr>
          <a:xfrm rot="5400000">
            <a:off x="5133675" y="2443875"/>
            <a:ext cx="152400" cy="242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" name="Google Shape;216;p25"/>
          <p:cNvCxnSpPr>
            <a:stCxn id="215" idx="1"/>
          </p:cNvCxnSpPr>
          <p:nvPr/>
        </p:nvCxnSpPr>
        <p:spPr>
          <a:xfrm flipH="1">
            <a:off x="4217775" y="2641425"/>
            <a:ext cx="992100" cy="53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5"/>
          <p:cNvSpPr txBox="1"/>
          <p:nvPr/>
        </p:nvSpPr>
        <p:spPr>
          <a:xfrm>
            <a:off x="3348275" y="3105150"/>
            <a:ext cx="127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accent1"/>
                </a:solidFill>
              </a:rPr>
              <a:t>a space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12" name="Google Shape;212;p25"/>
          <p:cNvSpPr/>
          <p:nvPr/>
        </p:nvSpPr>
        <p:spPr>
          <a:xfrm rot="5400000">
            <a:off x="5789825" y="2462650"/>
            <a:ext cx="152400" cy="217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25"/>
          <p:cNvCxnSpPr>
            <a:stCxn id="212" idx="1"/>
          </p:cNvCxnSpPr>
          <p:nvPr/>
        </p:nvCxnSpPr>
        <p:spPr>
          <a:xfrm>
            <a:off x="5866025" y="2647600"/>
            <a:ext cx="460200" cy="601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5"/>
          <p:cNvSpPr txBox="1"/>
          <p:nvPr/>
        </p:nvSpPr>
        <p:spPr>
          <a:xfrm>
            <a:off x="6015313" y="3179238"/>
            <a:ext cx="127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accent1"/>
                </a:solidFill>
              </a:rPr>
              <a:t>a space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3159225" y="1272375"/>
            <a:ext cx="51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The command line will be </a:t>
            </a:r>
            <a:r>
              <a:rPr lang="vi"/>
              <a:t>read</a:t>
            </a:r>
            <a:r>
              <a:rPr lang="vi"/>
              <a:t> </a:t>
            </a:r>
            <a:r>
              <a:rPr b="1" lang="vi"/>
              <a:t>from left to right</a:t>
            </a:r>
            <a:r>
              <a:rPr lang="vi"/>
              <a:t> by the shell </a:t>
            </a:r>
            <a:r>
              <a:rPr lang="vi"/>
              <a:t>once press ENTER</a:t>
            </a:r>
            <a:endParaRPr/>
          </a:p>
        </p:txBody>
      </p:sp>
      <p:cxnSp>
        <p:nvCxnSpPr>
          <p:cNvPr id="221" name="Google Shape;221;p25"/>
          <p:cNvCxnSpPr/>
          <p:nvPr/>
        </p:nvCxnSpPr>
        <p:spPr>
          <a:xfrm flipH="1" rot="10800000">
            <a:off x="3788325" y="1878375"/>
            <a:ext cx="3288900" cy="9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5"/>
          <p:cNvSpPr txBox="1"/>
          <p:nvPr/>
        </p:nvSpPr>
        <p:spPr>
          <a:xfrm>
            <a:off x="337875" y="661325"/>
            <a:ext cx="224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Example: </a:t>
            </a:r>
            <a:r>
              <a:rPr lang="vi" sz="1500">
                <a:highlight>
                  <a:srgbClr val="CCCCCC"/>
                </a:highlight>
              </a:rPr>
              <a:t>ls </a:t>
            </a:r>
            <a:r>
              <a:rPr lang="vi" sz="1500">
                <a:solidFill>
                  <a:schemeClr val="dk2"/>
                </a:solidFill>
              </a:rPr>
              <a:t>command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28" name="Google Shape;228;p26"/>
          <p:cNvSpPr txBox="1"/>
          <p:nvPr/>
        </p:nvSpPr>
        <p:spPr>
          <a:xfrm>
            <a:off x="2109300" y="20225"/>
            <a:ext cx="492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>
                <a:solidFill>
                  <a:schemeClr val="dk1"/>
                </a:solidFill>
              </a:rPr>
              <a:t>How do I know what options a command has?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1254025" y="695225"/>
            <a:ext cx="20289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man command_name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5773175" y="695213"/>
            <a:ext cx="2243100" cy="41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command_name --help 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315275" y="4659750"/>
            <a:ext cx="317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Press q key on keyboard to exit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232" name="Google Shape;232;p26"/>
          <p:cNvCxnSpPr/>
          <p:nvPr/>
        </p:nvCxnSpPr>
        <p:spPr>
          <a:xfrm>
            <a:off x="4563425" y="697350"/>
            <a:ext cx="19200" cy="440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855100"/>
            <a:ext cx="4384551" cy="288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25" y="1559975"/>
            <a:ext cx="2318644" cy="2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312" y="1567925"/>
            <a:ext cx="2785188" cy="2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5300" y="1855100"/>
            <a:ext cx="4384549" cy="265020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/>
          <p:nvPr/>
        </p:nvSpPr>
        <p:spPr>
          <a:xfrm>
            <a:off x="76200" y="1175075"/>
            <a:ext cx="202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Example: </a:t>
            </a:r>
            <a:r>
              <a:rPr lang="vi" sz="1300">
                <a:highlight>
                  <a:srgbClr val="CCCCCC"/>
                </a:highlight>
              </a:rPr>
              <a:t>ls </a:t>
            </a:r>
            <a:r>
              <a:rPr lang="vi" sz="1300">
                <a:solidFill>
                  <a:schemeClr val="dk2"/>
                </a:solidFill>
              </a:rPr>
              <a:t>command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483350" y="306325"/>
            <a:ext cx="21375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vi" sz="3150"/>
              <a:t>Contents</a:t>
            </a:r>
            <a:endParaRPr sz="3150"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483350" y="1147225"/>
            <a:ext cx="8414100" cy="3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1. </a:t>
            </a:r>
            <a:r>
              <a:rPr lang="vi" sz="2300"/>
              <a:t>Introduction: Ubuntu, file systems, some terms.  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2. Some basic Linux commands work with files and directories.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      - Change working directory.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      </a:t>
            </a:r>
            <a:r>
              <a:rPr lang="vi" sz="2300"/>
              <a:t>- </a:t>
            </a:r>
            <a:r>
              <a:rPr lang="vi" sz="2300"/>
              <a:t>List content. 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      - Create.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      - Remove.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      - Copy.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      - Move.</a:t>
            </a:r>
            <a:endParaRPr sz="23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558800" lvl="0" marL="457200" rtl="0" algn="ctr">
              <a:spcBef>
                <a:spcPts val="0"/>
              </a:spcBef>
              <a:spcAft>
                <a:spcPts val="0"/>
              </a:spcAft>
              <a:buSzPts val="5200"/>
              <a:buAutoNum type="arabicPeriod"/>
            </a:pPr>
            <a:r>
              <a:rPr lang="vi"/>
              <a:t>Introduction</a:t>
            </a:r>
            <a:endParaRPr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12189" l="24306" r="25284" t="13577"/>
          <a:stretch/>
        </p:blipFill>
        <p:spPr>
          <a:xfrm>
            <a:off x="480075" y="992325"/>
            <a:ext cx="1731462" cy="16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2593950" y="79375"/>
            <a:ext cx="39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1"/>
                </a:solidFill>
              </a:rPr>
              <a:t>Some popular </a:t>
            </a:r>
            <a:r>
              <a:rPr b="1" lang="vi" sz="1800">
                <a:solidFill>
                  <a:srgbClr val="FF0000"/>
                </a:solidFill>
              </a:rPr>
              <a:t>O</a:t>
            </a:r>
            <a:r>
              <a:rPr b="1" lang="vi" sz="1800">
                <a:solidFill>
                  <a:schemeClr val="dk1"/>
                </a:solidFill>
              </a:rPr>
              <a:t>perating </a:t>
            </a:r>
            <a:r>
              <a:rPr b="1" lang="vi" sz="1800">
                <a:solidFill>
                  <a:srgbClr val="FF0000"/>
                </a:solidFill>
              </a:rPr>
              <a:t>S</a:t>
            </a:r>
            <a:r>
              <a:rPr b="1" lang="vi" sz="1800">
                <a:solidFill>
                  <a:schemeClr val="dk1"/>
                </a:solidFill>
              </a:rPr>
              <a:t>ystems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4">
            <a:alphaModFix/>
          </a:blip>
          <a:srcRect b="5604" l="7257" r="8744" t="6413"/>
          <a:stretch/>
        </p:blipFill>
        <p:spPr>
          <a:xfrm>
            <a:off x="2629625" y="1025713"/>
            <a:ext cx="2761951" cy="1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4052" y="2944023"/>
            <a:ext cx="2919875" cy="1644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9800" y="853527"/>
            <a:ext cx="2419500" cy="18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7452" y="2778625"/>
            <a:ext cx="3100346" cy="219184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3237000" y="115775"/>
            <a:ext cx="352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1"/>
                </a:solidFill>
              </a:rPr>
              <a:t>Distributions of linux </a:t>
            </a:r>
            <a:r>
              <a:rPr b="1" lang="vi" sz="1800">
                <a:solidFill>
                  <a:schemeClr val="dk1"/>
                </a:solidFill>
              </a:rPr>
              <a:t>(OS)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700" y="2846075"/>
            <a:ext cx="1822474" cy="136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800" y="2866638"/>
            <a:ext cx="2030725" cy="11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500" y="4008950"/>
            <a:ext cx="2857626" cy="9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6">
            <a:alphaModFix/>
          </a:blip>
          <a:srcRect b="0" l="20616" r="18225" t="0"/>
          <a:stretch/>
        </p:blipFill>
        <p:spPr>
          <a:xfrm>
            <a:off x="3697328" y="2817125"/>
            <a:ext cx="1546499" cy="142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7">
            <a:alphaModFix/>
          </a:blip>
          <a:srcRect b="15016" l="16767" r="16082" t="0"/>
          <a:stretch/>
        </p:blipFill>
        <p:spPr>
          <a:xfrm>
            <a:off x="1992900" y="670225"/>
            <a:ext cx="1653876" cy="14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3481375" y="1179275"/>
            <a:ext cx="476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Ubuntu OS has the most users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8">
            <a:alphaModFix/>
          </a:blip>
          <a:srcRect b="26862" l="8079" r="9057" t="28052"/>
          <a:stretch/>
        </p:blipFill>
        <p:spPr>
          <a:xfrm>
            <a:off x="4402179" y="4210500"/>
            <a:ext cx="2245099" cy="6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2981700" y="193975"/>
            <a:ext cx="369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chemeClr val="dk1"/>
                </a:solidFill>
              </a:rPr>
              <a:t>Why linux in bioinformatics? 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236100" y="746475"/>
            <a:ext cx="8671800" cy="3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AutoNum type="arabicPeriod"/>
            </a:pPr>
            <a:r>
              <a:rPr lang="vi" sz="1900">
                <a:solidFill>
                  <a:schemeClr val="dk2"/>
                </a:solidFill>
              </a:rPr>
              <a:t>Linux is an open-source operating system.</a:t>
            </a:r>
            <a:endParaRPr sz="1900">
              <a:solidFill>
                <a:schemeClr val="dk2"/>
              </a:solidFill>
            </a:endParaRPr>
          </a:p>
          <a:p>
            <a:pPr indent="0" lvl="0" marL="71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900">
                <a:solidFill>
                  <a:schemeClr val="dk2"/>
                </a:solidFill>
              </a:rPr>
              <a:t>- Allows users to customize their systems according to their specific needs.</a:t>
            </a:r>
            <a:endParaRPr sz="1900">
              <a:solidFill>
                <a:schemeClr val="dk2"/>
              </a:solidFill>
            </a:endParaRPr>
          </a:p>
          <a:p>
            <a:pPr indent="0" lvl="0" marL="71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900">
                <a:solidFill>
                  <a:schemeClr val="dk2"/>
                </a:solidFill>
              </a:rPr>
              <a:t>- It is free.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AutoNum type="arabicPeriod"/>
            </a:pPr>
            <a:r>
              <a:rPr lang="vi" sz="1900">
                <a:solidFill>
                  <a:schemeClr val="dk2"/>
                </a:solidFill>
              </a:rPr>
              <a:t>Linux is the most commonly used operating system in High-Performance Computing (HPC). HPC unlocks primary challenges in bioinformatics:</a:t>
            </a:r>
            <a:endParaRPr sz="19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900">
                <a:solidFill>
                  <a:schemeClr val="dk2"/>
                </a:solidFill>
              </a:rPr>
              <a:t>     - Data processing limits.</a:t>
            </a:r>
            <a:endParaRPr sz="19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900">
                <a:solidFill>
                  <a:schemeClr val="dk2"/>
                </a:solidFill>
              </a:rPr>
              <a:t>     - Slow analysis times.</a:t>
            </a:r>
            <a:endParaRPr sz="19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900">
                <a:solidFill>
                  <a:schemeClr val="dk2"/>
                </a:solidFill>
              </a:rPr>
              <a:t>     - Impact on research progress.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AutoNum type="arabicPeriod"/>
            </a:pPr>
            <a:r>
              <a:rPr lang="vi" sz="1900">
                <a:solidFill>
                  <a:schemeClr val="dk2"/>
                </a:solidFill>
              </a:rPr>
              <a:t>Most bioinformatics tools and applications are designed to be run on Linux-based operating systems.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681225" y="3512075"/>
            <a:ext cx="310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graphic user interface - GUI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(mouse + keyboard)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5497075" y="3588238"/>
            <a:ext cx="318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command line interface - CLI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(keyboard)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2687700" y="257475"/>
            <a:ext cx="397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1"/>
                </a:solidFill>
              </a:rPr>
              <a:t>interact with the </a:t>
            </a:r>
            <a:r>
              <a:rPr b="1" lang="vi" sz="1800" u="sng">
                <a:solidFill>
                  <a:schemeClr val="dk1"/>
                </a:solidFill>
              </a:rPr>
              <a:t>software/package</a:t>
            </a:r>
            <a:endParaRPr b="1" sz="1800" u="sng">
              <a:solidFill>
                <a:schemeClr val="dk2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750" y="978625"/>
            <a:ext cx="4329194" cy="25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109650" y="4446375"/>
            <a:ext cx="451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Ubuntu desktop: GUI + CLI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Ubuntu server: only CLI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50" y="977725"/>
            <a:ext cx="4516200" cy="2540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9"/>
          <p:cNvCxnSpPr/>
          <p:nvPr/>
        </p:nvCxnSpPr>
        <p:spPr>
          <a:xfrm>
            <a:off x="4422400" y="3352963"/>
            <a:ext cx="1164900" cy="495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19"/>
          <p:cNvSpPr/>
          <p:nvPr/>
        </p:nvSpPr>
        <p:spPr>
          <a:xfrm>
            <a:off x="2056425" y="1842075"/>
            <a:ext cx="2569500" cy="14814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 rot="782299">
            <a:off x="4074208" y="3549350"/>
            <a:ext cx="1562482" cy="4154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accent1"/>
                </a:solidFill>
              </a:rPr>
              <a:t>also called</a:t>
            </a:r>
            <a:endParaRPr sz="1500">
              <a:solidFill>
                <a:schemeClr val="accent1"/>
              </a:solidFill>
            </a:endParaRPr>
          </a:p>
        </p:txBody>
      </p:sp>
      <p:cxnSp>
        <p:nvCxnSpPr>
          <p:cNvPr id="115" name="Google Shape;115;p19"/>
          <p:cNvCxnSpPr/>
          <p:nvPr/>
        </p:nvCxnSpPr>
        <p:spPr>
          <a:xfrm flipH="1" rot="10800000">
            <a:off x="153350" y="4411950"/>
            <a:ext cx="8639100" cy="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88" y="808375"/>
            <a:ext cx="6734520" cy="3788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2517000" y="4595125"/>
            <a:ext cx="18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Ubuntu desktop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3020025" y="1981400"/>
            <a:ext cx="3854700" cy="2370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7498750" y="2378725"/>
            <a:ext cx="16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2"/>
                </a:solidFill>
              </a:rPr>
              <a:t>Terminal </a:t>
            </a:r>
            <a:r>
              <a:rPr lang="vi">
                <a:solidFill>
                  <a:schemeClr val="dk2"/>
                </a:solidFill>
              </a:rPr>
              <a:t>window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25" name="Google Shape;125;p20"/>
          <p:cNvCxnSpPr>
            <a:stCxn id="123" idx="3"/>
            <a:endCxn id="124" idx="1"/>
          </p:cNvCxnSpPr>
          <p:nvPr/>
        </p:nvCxnSpPr>
        <p:spPr>
          <a:xfrm flipH="1" rot="10800000">
            <a:off x="6874725" y="2578700"/>
            <a:ext cx="624000" cy="587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20"/>
          <p:cNvSpPr txBox="1"/>
          <p:nvPr/>
        </p:nvSpPr>
        <p:spPr>
          <a:xfrm>
            <a:off x="8323575" y="3247550"/>
            <a:ext cx="9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7542250" y="2703475"/>
            <a:ext cx="153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is where you type commands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7366300" y="3709238"/>
            <a:ext cx="1535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Open: 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Ctrl + Alt + T keys on the keyboard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3924300" y="77625"/>
            <a:ext cx="12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2"/>
                </a:solidFill>
              </a:rPr>
              <a:t>Terminal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35" name="Google Shape;135;p21"/>
          <p:cNvSpPr txBox="1"/>
          <p:nvPr/>
        </p:nvSpPr>
        <p:spPr>
          <a:xfrm>
            <a:off x="3640650" y="200550"/>
            <a:ext cx="18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What is Shell?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411450" y="767350"/>
            <a:ext cx="4255800" cy="3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- </a:t>
            </a: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 shell is a special user program that provides an interface for the user to use operating system services. 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- Terminal is where we interact with the shell through commands.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- </a:t>
            </a: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Several types of Shell: 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   +Bourne Shell (sh)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   + C Shell (csh)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   +</a:t>
            </a:r>
            <a:r>
              <a:rPr b="1"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Bourne Again Shell (</a:t>
            </a:r>
            <a:r>
              <a:rPr b="1" lang="vi" sz="1500">
                <a:solidFill>
                  <a:srgbClr val="FF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bash</a:t>
            </a:r>
            <a:r>
              <a:rPr b="1"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): most popular</a:t>
            </a:r>
            <a:endParaRPr b="1" sz="15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   + Z Shell (zsh)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50" y="4351765"/>
            <a:ext cx="1588823" cy="66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7431" r="7251" t="0"/>
          <a:stretch/>
        </p:blipFill>
        <p:spPr>
          <a:xfrm>
            <a:off x="4730025" y="1286713"/>
            <a:ext cx="4076124" cy="238276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5586050" y="3715075"/>
            <a:ext cx="31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200">
                <a:solidFill>
                  <a:schemeClr val="dk2"/>
                </a:solidFill>
              </a:rPr>
              <a:t>(Daniel J. Barrett, Linux pocket guide)</a:t>
            </a:r>
            <a:endParaRPr i="1"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